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4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7"/>
  </p:normalViewPr>
  <p:slideViewPr>
    <p:cSldViewPr snapToGrid="0" snapToObjects="1">
      <p:cViewPr varScale="1">
        <p:scale>
          <a:sx n="85" d="100"/>
          <a:sy n="85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878A-3657-E569-5079-66D3FEA07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D3342-EB9F-1937-2560-3D3498629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C130-0786-17CA-BBDD-F7C3D732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A5C64-9EDB-BBB1-FF7B-93F43BB7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5EEC-EF76-2A64-8B0F-3390A17C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1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1B3D-B492-D7D2-39A7-51AECB51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94687-8024-86CC-EDDD-6347E8F2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A8F1-6704-6406-C462-D5910934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31BF-A8D9-79F1-C380-B94634DC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9BFFD-3E79-90C9-D5BA-964098E3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25D47-9C8A-81C1-4764-C6BDAC4EE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B0268-7C56-41FD-86E5-D48A3EE3D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7188-5219-8A13-CA08-3992FCAE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E7CE-1288-1539-5D22-D25AAB9D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55BF-2BC9-63BF-E100-3AE3D49D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8709-8E78-141A-820F-A5D0545D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7E52-87D2-D51C-96A4-87357095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8AB12-3894-BB4D-0CC9-57C61B5CD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4B5E-069E-D8F5-0033-2D27CFD5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534-284C-3D3E-91BC-86D523D4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B92E-5461-9227-2C73-D72D64D1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6915D-CD9F-08A2-A072-1F76617F6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931DB-A0F4-B6BA-0959-F5FEBF29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32EE9-30E7-28CD-9C21-61C5896A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60D97-79DE-244C-9CB8-CF80A568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85A4-171D-9A0A-6AFF-51EFAF3F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5B6A-651A-5DEF-2ED9-39DED7472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B7B8-5779-8ADC-B4CF-9895C899F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56733-0226-9C4C-3E6D-B3EE70B6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B8ACD-45B4-4E3D-39D7-A14DCF7B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15C4-CEF6-D4E2-E8B1-243F0B0A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7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792E-F541-A910-E6D3-99E230D7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20CB-FEF3-4FE2-0D84-787B40CEC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EFADA-79CF-4A8C-F53C-D10A0FA27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5BDD5-744E-0AE6-966A-56AE11C43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D617A-8C3D-EB01-560A-AAC4EC36C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B2479-7BA0-4D14-F046-B344373D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B9A0F-8345-826A-8D5B-51856348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B2FF3-0F56-1818-DCDC-5486278E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2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9340-F89F-651A-03B0-844BCE17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834EC-0656-EB62-E2EC-93228DB4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5867B-E829-0E18-AECC-94D43953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69CEA-B931-1388-9129-47D1B2D2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92E6E-21FF-5DE7-08B5-DA59FA2C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B7327-A3B0-1942-A99A-20CF5B11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346B0-0667-2FC1-A434-614759A4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4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303A-C732-911D-4D7B-8F9D82E0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BE82-286B-E094-61C4-2D1137C5F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90EF-9EE3-3A55-F112-5805699B3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FDE1E-FD72-C1F7-A427-02EA172C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32F2F-C61A-7754-52AF-4ABA6C608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7B20-2B32-7007-1A2C-F8226827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4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5331-B940-160B-0792-6D5A28CE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F8768-2673-98FB-F057-6E28325BA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920AE-E812-8473-9EA1-EB63BB5A8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320D0-9848-5AAE-DE1C-58B43B74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8E710-790B-F580-D497-2BA7B318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6C21-4A56-D527-5653-5B684CBB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4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D8991-24B4-5CC3-7D5D-A9ECADFF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114-3F54-2C13-466C-53E417E0C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F2665-04BF-0D5F-2ED0-131178916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0F3E-2429-AB47-AB93-77B63F2792E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FA943-9B64-1347-4114-26CB06A65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546B2-73CA-9D64-A663-B5EB1B0F2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DA13F-D008-7544-823F-6366491B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8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4.mov"/><Relationship Id="rId10" Type="http://schemas.openxmlformats.org/officeDocument/2006/relationships/image" Target="../media/image11.png"/><Relationship Id="rId4" Type="http://schemas.microsoft.com/office/2007/relationships/media" Target="../media/media3.mov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A7D8-27EC-31B7-770C-6139FA8C1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Effects of Arms and Rotating Hip on Locomotion of an Evolving Bipedal Robot (“Bob Dylan”)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3E011-0AFE-06A4-00C8-74D8FE630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Nicholas Hella</a:t>
            </a:r>
          </a:p>
          <a:p>
            <a:r>
              <a:rPr lang="en-US" dirty="0"/>
              <a:t>CS 206: Evolutionary Robotics</a:t>
            </a:r>
          </a:p>
          <a:p>
            <a:r>
              <a:rPr lang="en-US" dirty="0"/>
              <a:t>University of Vermont</a:t>
            </a:r>
          </a:p>
        </p:txBody>
      </p:sp>
      <p:pic>
        <p:nvPicPr>
          <p:cNvPr id="4" name="Picture 2" descr="The truth behind Boston Dynamics' viral robot videos | New Scientist">
            <a:extLst>
              <a:ext uri="{FF2B5EF4-FFF2-40B4-BE49-F238E27FC236}">
                <a16:creationId xmlns:a16="http://schemas.microsoft.com/office/drawing/2014/main" id="{ECB39F73-65BE-855D-09E2-9F9446598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5305" r="27038"/>
          <a:stretch/>
        </p:blipFill>
        <p:spPr bwMode="auto">
          <a:xfrm>
            <a:off x="9753599" y="4368800"/>
            <a:ext cx="2438401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millennial's guide to Bob Dylan">
            <a:extLst>
              <a:ext uri="{FF2B5EF4-FFF2-40B4-BE49-F238E27FC236}">
                <a16:creationId xmlns:a16="http://schemas.microsoft.com/office/drawing/2014/main" id="{9CC4DE59-BD22-3C8B-080E-BA4AEDC99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878190"/>
            <a:ext cx="3517370" cy="1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75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1BD0-B525-FACD-E6DC-BD31637B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8B6D-FEDB-836C-ECA0-DEB82E78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957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all the animals on Earth, only few express bipedal locomotion. For my project, I generated bipedal robots with the following body attributes </a:t>
            </a: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arms + no rotating hip</a:t>
            </a: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arms + rotating hip</a:t>
            </a: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arms + no rotating hip</a:t>
            </a: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arms + rotating hip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tested for which body type my evolutionary algorithm evolved the fastest gait</a:t>
            </a:r>
            <a:endParaRPr lang="en-US" dirty="0"/>
          </a:p>
        </p:txBody>
      </p:sp>
      <p:pic>
        <p:nvPicPr>
          <p:cNvPr id="1028" name="Picture 4" descr="Thinking White Transparent, Thinking, Thinking Clipart, Think, Villain  Thinking PNG Image For Free Download | Clip art, Graphic resources, Png">
            <a:extLst>
              <a:ext uri="{FF2B5EF4-FFF2-40B4-BE49-F238E27FC236}">
                <a16:creationId xmlns:a16="http://schemas.microsoft.com/office/drawing/2014/main" id="{DFD82E6C-7235-AC32-3E94-C3CB841E1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7"/>
          <a:stretch/>
        </p:blipFill>
        <p:spPr bwMode="auto">
          <a:xfrm>
            <a:off x="0" y="4204494"/>
            <a:ext cx="2319360" cy="265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5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1CCA-4A90-5859-B86E-009CEB2F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Designing the Body of the Robot: </a:t>
            </a:r>
            <a:br>
              <a:rPr lang="en-US" sz="4000" dirty="0"/>
            </a:b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8" name="Picture 27" descr="A diagram of a body&#10;&#10;Description automatically generated with medium confidence">
            <a:extLst>
              <a:ext uri="{FF2B5EF4-FFF2-40B4-BE49-F238E27FC236}">
                <a16:creationId xmlns:a16="http://schemas.microsoft.com/office/drawing/2014/main" id="{C2D4B579-A4D9-BCEF-0DA1-34D12DA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900"/>
            <a:ext cx="4826000" cy="4864100"/>
          </a:xfrm>
          <a:prstGeom prst="rect">
            <a:avLst/>
          </a:prstGeom>
        </p:spPr>
      </p:pic>
      <p:pic>
        <p:nvPicPr>
          <p:cNvPr id="30" name="Picture 29" descr="A diagram of a body&#10;&#10;Description automatically generated with medium confidence">
            <a:extLst>
              <a:ext uri="{FF2B5EF4-FFF2-40B4-BE49-F238E27FC236}">
                <a16:creationId xmlns:a16="http://schemas.microsoft.com/office/drawing/2014/main" id="{7A57AA45-B49F-32C4-ADBD-2020869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1993900"/>
            <a:ext cx="4787900" cy="4864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46E057-32A6-CC16-39CC-56BB7F8155BB}"/>
              </a:ext>
            </a:extLst>
          </p:cNvPr>
          <p:cNvSpPr txBox="1"/>
          <p:nvPr/>
        </p:nvSpPr>
        <p:spPr>
          <a:xfrm>
            <a:off x="7806267" y="978237"/>
            <a:ext cx="438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Blue</a:t>
            </a:r>
            <a:r>
              <a:rPr lang="en-US" sz="1200" dirty="0"/>
              <a:t> lines represent joints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Boxes represent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each joint there is an associated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head is the root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Hip rotates about both Y and Z axis for rotating 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483742-1EBF-EF0C-81B6-90921DBBB59A}"/>
              </a:ext>
            </a:extLst>
          </p:cNvPr>
          <p:cNvSpPr txBox="1"/>
          <p:nvPr/>
        </p:nvSpPr>
        <p:spPr>
          <a:xfrm>
            <a:off x="4826000" y="2158583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touch sensor neurons</a:t>
            </a:r>
          </a:p>
          <a:p>
            <a:endParaRPr lang="en-US" dirty="0"/>
          </a:p>
          <a:p>
            <a:r>
              <a:rPr lang="en-US" dirty="0"/>
              <a:t>7 motor neurons</a:t>
            </a:r>
          </a:p>
          <a:p>
            <a:endParaRPr lang="en-US" dirty="0"/>
          </a:p>
          <a:p>
            <a:r>
              <a:rPr lang="en-US" dirty="0"/>
              <a:t>Each touch sensor neuron connected to each motor neuron</a:t>
            </a:r>
          </a:p>
        </p:txBody>
      </p:sp>
    </p:spTree>
    <p:extLst>
      <p:ext uri="{BB962C8B-B14F-4D97-AF65-F5344CB8AC3E}">
        <p14:creationId xmlns:p14="http://schemas.microsoft.com/office/powerpoint/2010/main" val="281673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1CCA-4A90-5859-B86E-009CEB2F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Designing the Body of the Robot: </a:t>
            </a:r>
            <a:br>
              <a:rPr lang="en-US" sz="4000" dirty="0"/>
            </a:b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3" name="Picture 22" descr="A diagram of a robot&#10;&#10;Description automatically generated with medium confidence">
            <a:extLst>
              <a:ext uri="{FF2B5EF4-FFF2-40B4-BE49-F238E27FC236}">
                <a16:creationId xmlns:a16="http://schemas.microsoft.com/office/drawing/2014/main" id="{9C151ECA-6CCA-643D-A75E-ACCBFB1D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1905000"/>
            <a:ext cx="4864100" cy="4953000"/>
          </a:xfrm>
          <a:prstGeom prst="rect">
            <a:avLst/>
          </a:prstGeom>
        </p:spPr>
      </p:pic>
      <p:pic>
        <p:nvPicPr>
          <p:cNvPr id="25" name="Picture 24" descr="A diagram of a robot&#10;&#10;Description automatically generated with medium confidence">
            <a:extLst>
              <a:ext uri="{FF2B5EF4-FFF2-40B4-BE49-F238E27FC236}">
                <a16:creationId xmlns:a16="http://schemas.microsoft.com/office/drawing/2014/main" id="{3647FF3E-2235-01BD-B98B-F6041F15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600"/>
            <a:ext cx="4826000" cy="4851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DE8CD0-7AB4-B7E5-4BE9-C68AEE26178E}"/>
              </a:ext>
            </a:extLst>
          </p:cNvPr>
          <p:cNvSpPr txBox="1"/>
          <p:nvPr/>
        </p:nvSpPr>
        <p:spPr>
          <a:xfrm>
            <a:off x="8288312" y="889337"/>
            <a:ext cx="438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Blue</a:t>
            </a:r>
            <a:r>
              <a:rPr lang="en-US" sz="1200" dirty="0"/>
              <a:t> lines represent joints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Boxes represent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each joint there is an associated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head is the root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Hip rotates about both Y and Z axis for rotating 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501F5-F532-F065-A959-ACBE21509F68}"/>
              </a:ext>
            </a:extLst>
          </p:cNvPr>
          <p:cNvSpPr txBox="1"/>
          <p:nvPr/>
        </p:nvSpPr>
        <p:spPr>
          <a:xfrm>
            <a:off x="4826000" y="2158583"/>
            <a:ext cx="2501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touch sensor neurons</a:t>
            </a:r>
          </a:p>
          <a:p>
            <a:endParaRPr lang="en-US" dirty="0"/>
          </a:p>
          <a:p>
            <a:r>
              <a:rPr lang="en-US" dirty="0"/>
              <a:t>13 motor neurons</a:t>
            </a:r>
          </a:p>
          <a:p>
            <a:endParaRPr lang="en-US" dirty="0"/>
          </a:p>
          <a:p>
            <a:r>
              <a:rPr lang="en-US" dirty="0"/>
              <a:t>Each touch sensor neuron connected to each motor neuron</a:t>
            </a:r>
          </a:p>
        </p:txBody>
      </p:sp>
    </p:spTree>
    <p:extLst>
      <p:ext uri="{BB962C8B-B14F-4D97-AF65-F5344CB8AC3E}">
        <p14:creationId xmlns:p14="http://schemas.microsoft.com/office/powerpoint/2010/main" val="46104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EF3A-AB7D-4408-43A4-05679190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4" y="232956"/>
            <a:ext cx="10515600" cy="474324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Neural Network with Random Weights Demonstration </a:t>
            </a:r>
          </a:p>
        </p:txBody>
      </p:sp>
      <p:pic>
        <p:nvPicPr>
          <p:cNvPr id="4" name="Screen Recording 2023-04-30 at 8.58.14 PM">
            <a:hlinkClick r:id="" action="ppaction://media"/>
            <a:extLst>
              <a:ext uri="{FF2B5EF4-FFF2-40B4-BE49-F238E27FC236}">
                <a16:creationId xmlns:a16="http://schemas.microsoft.com/office/drawing/2014/main" id="{B9DE280B-840D-23C3-B8C9-F3AAC14612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62.5125" end="5201.91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37" y="1013627"/>
            <a:ext cx="4777674" cy="2415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C70F5-2BA9-19D9-A8BA-6EC2FB7D9980}"/>
              </a:ext>
            </a:extLst>
          </p:cNvPr>
          <p:cNvSpPr txBox="1"/>
          <p:nvPr/>
        </p:nvSpPr>
        <p:spPr>
          <a:xfrm>
            <a:off x="253584" y="707280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Arms + No Rotating 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5016A-C07E-8D22-A88C-3FDB9EA1DD75}"/>
              </a:ext>
            </a:extLst>
          </p:cNvPr>
          <p:cNvSpPr txBox="1"/>
          <p:nvPr/>
        </p:nvSpPr>
        <p:spPr>
          <a:xfrm>
            <a:off x="6178606" y="644295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Arms + Rotating Hip</a:t>
            </a:r>
          </a:p>
        </p:txBody>
      </p:sp>
      <p:pic>
        <p:nvPicPr>
          <p:cNvPr id="8" name="Screen Recording 2023-04-30 at 9.00.08 PM">
            <a:hlinkClick r:id="" action="ppaction://media"/>
            <a:extLst>
              <a:ext uri="{FF2B5EF4-FFF2-40B4-BE49-F238E27FC236}">
                <a16:creationId xmlns:a16="http://schemas.microsoft.com/office/drawing/2014/main" id="{9CE549C0-64C9-6C20-83D3-50292DEEBB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4.8204" end="5085.00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8606" y="1013627"/>
            <a:ext cx="4590578" cy="2415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E7A932-20C9-FEC2-48E4-DDD54CD6C815}"/>
              </a:ext>
            </a:extLst>
          </p:cNvPr>
          <p:cNvSpPr txBox="1"/>
          <p:nvPr/>
        </p:nvSpPr>
        <p:spPr>
          <a:xfrm>
            <a:off x="253583" y="3550681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Arms + No Rotating 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0F1B9-4FF9-5D3C-67A1-A27808B88836}"/>
              </a:ext>
            </a:extLst>
          </p:cNvPr>
          <p:cNvSpPr txBox="1"/>
          <p:nvPr/>
        </p:nvSpPr>
        <p:spPr>
          <a:xfrm>
            <a:off x="6178606" y="3478472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Arms + Rotating Hip</a:t>
            </a:r>
          </a:p>
        </p:txBody>
      </p:sp>
      <p:pic>
        <p:nvPicPr>
          <p:cNvPr id="11" name="Screen Recording 2023-04-30 at 9.01.57 PM">
            <a:hlinkClick r:id="" action="ppaction://media"/>
            <a:extLst>
              <a:ext uri="{FF2B5EF4-FFF2-40B4-BE49-F238E27FC236}">
                <a16:creationId xmlns:a16="http://schemas.microsoft.com/office/drawing/2014/main" id="{8BBA0634-965B-458A-361E-3C95D5DE82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916.6306" end="4086.507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37" y="4041694"/>
            <a:ext cx="4777675" cy="2708603"/>
          </a:xfrm>
          <a:prstGeom prst="rect">
            <a:avLst/>
          </a:prstGeom>
        </p:spPr>
      </p:pic>
      <p:pic>
        <p:nvPicPr>
          <p:cNvPr id="12" name="Screen Recording 2023-04-30 at 9.03.18 PM">
            <a:hlinkClick r:id="" action="ppaction://media"/>
            <a:extLst>
              <a:ext uri="{FF2B5EF4-FFF2-40B4-BE49-F238E27FC236}">
                <a16:creationId xmlns:a16="http://schemas.microsoft.com/office/drawing/2014/main" id="{C9DBEA48-1A00-D72F-473D-94D6694492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2362.745" end="5882.392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78606" y="3920013"/>
            <a:ext cx="4777675" cy="27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6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1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1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36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81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EF3A-AB7D-4408-43A4-05679190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4" y="232956"/>
            <a:ext cx="10515600" cy="474324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Trained Neural Network Demonstration:</a:t>
            </a:r>
            <a:r>
              <a:rPr lang="en-US" sz="1800" b="1" dirty="0"/>
              <a:t> Fitness 1 </a:t>
            </a:r>
            <a:r>
              <a:rPr lang="en-US" sz="1800" b="1" dirty="0">
                <a:sym typeface="Wingdings" pitchFamily="2" charset="2"/>
              </a:rPr>
              <a:t>(</a:t>
            </a:r>
            <a:r>
              <a:rPr lang="en-US" sz="1800" b="1" dirty="0" err="1"/>
              <a:t>XCoordinateLinkZero</a:t>
            </a:r>
            <a:r>
              <a:rPr lang="en-US" sz="1800" b="1" dirty="0"/>
              <a:t> * </a:t>
            </a:r>
            <a:r>
              <a:rPr lang="en-US" sz="1800" b="1" dirty="0" err="1"/>
              <a:t>ZCoordinateLinkZero</a:t>
            </a:r>
            <a:r>
              <a:rPr lang="en-US" sz="1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C70F5-2BA9-19D9-A8BA-6EC2FB7D9980}"/>
              </a:ext>
            </a:extLst>
          </p:cNvPr>
          <p:cNvSpPr txBox="1"/>
          <p:nvPr/>
        </p:nvSpPr>
        <p:spPr>
          <a:xfrm>
            <a:off x="253584" y="707280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Arms + No Rotating 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5016A-C07E-8D22-A88C-3FDB9EA1DD75}"/>
              </a:ext>
            </a:extLst>
          </p:cNvPr>
          <p:cNvSpPr txBox="1"/>
          <p:nvPr/>
        </p:nvSpPr>
        <p:spPr>
          <a:xfrm>
            <a:off x="6178606" y="644295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Arms + Rotating 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7A932-20C9-FEC2-48E4-DDD54CD6C815}"/>
              </a:ext>
            </a:extLst>
          </p:cNvPr>
          <p:cNvSpPr txBox="1"/>
          <p:nvPr/>
        </p:nvSpPr>
        <p:spPr>
          <a:xfrm>
            <a:off x="253583" y="3550681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Arms + No Rotating 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0F1B9-4FF9-5D3C-67A1-A27808B88836}"/>
              </a:ext>
            </a:extLst>
          </p:cNvPr>
          <p:cNvSpPr txBox="1"/>
          <p:nvPr/>
        </p:nvSpPr>
        <p:spPr>
          <a:xfrm>
            <a:off x="6178606" y="3478472"/>
            <a:ext cx="27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Arms + Rotating Hip</a:t>
            </a:r>
          </a:p>
        </p:txBody>
      </p:sp>
    </p:spTree>
    <p:extLst>
      <p:ext uri="{BB962C8B-B14F-4D97-AF65-F5344CB8AC3E}">
        <p14:creationId xmlns:p14="http://schemas.microsoft.com/office/powerpoint/2010/main" val="74496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258</Words>
  <Application>Microsoft Macintosh PowerPoint</Application>
  <PresentationFormat>Widescreen</PresentationFormat>
  <Paragraphs>44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Effects of Arms and Rotating Hip on Locomotion of an Evolving Bipedal Robot (“Bob Dylan”)</vt:lpstr>
      <vt:lpstr>Project Statement</vt:lpstr>
      <vt:lpstr>Designing the Body of the Robot:  </vt:lpstr>
      <vt:lpstr>Designing the Body of the Robot:  </vt:lpstr>
      <vt:lpstr>Neural Network with Random Weights Demonstration </vt:lpstr>
      <vt:lpstr>Trained Neural Network Demonstration: Fitness 1 (XCoordinateLinkZero * ZCoordinateLinkZero)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Arms and Rotating Hip on Locomotion of an Evolving Bipedal Robot (“Bob Dylan”)</dc:title>
  <dc:creator>Nicholas Hella</dc:creator>
  <cp:lastModifiedBy>Nicholas Hella</cp:lastModifiedBy>
  <cp:revision>3</cp:revision>
  <dcterms:created xsi:type="dcterms:W3CDTF">2023-05-08T17:39:54Z</dcterms:created>
  <dcterms:modified xsi:type="dcterms:W3CDTF">2023-05-08T19:29:25Z</dcterms:modified>
</cp:coreProperties>
</file>